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55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2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9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6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0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5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5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1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00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17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7B42-56FA-46E5-9487-6C73C69BC00D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7032-EDA4-48F9-A710-542828B51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2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65B8D74-8F93-4BCC-AE19-D1360FB8B33D}"/>
              </a:ext>
            </a:extLst>
          </p:cNvPr>
          <p:cNvSpPr/>
          <p:nvPr/>
        </p:nvSpPr>
        <p:spPr>
          <a:xfrm>
            <a:off x="20480" y="2469693"/>
            <a:ext cx="9123520" cy="3282342"/>
          </a:xfrm>
          <a:prstGeom prst="rect">
            <a:avLst/>
          </a:prstGeom>
          <a:solidFill>
            <a:srgbClr val="13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B60339-8329-4895-BDEF-0CBD38B30AE1}"/>
              </a:ext>
            </a:extLst>
          </p:cNvPr>
          <p:cNvSpPr/>
          <p:nvPr/>
        </p:nvSpPr>
        <p:spPr>
          <a:xfrm>
            <a:off x="-7649" y="5752035"/>
            <a:ext cx="9151649" cy="1105966"/>
          </a:xfrm>
          <a:prstGeom prst="rect">
            <a:avLst/>
          </a:prstGeom>
          <a:solidFill>
            <a:srgbClr val="D60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A9F01C8-7C96-43E5-A313-02605E67C5CF}"/>
              </a:ext>
            </a:extLst>
          </p:cNvPr>
          <p:cNvSpPr txBox="1">
            <a:spLocks/>
          </p:cNvSpPr>
          <p:nvPr/>
        </p:nvSpPr>
        <p:spPr>
          <a:xfrm>
            <a:off x="289932" y="560057"/>
            <a:ext cx="8302608" cy="1800493"/>
          </a:xfrm>
          <a:prstGeom prst="rect">
            <a:avLst/>
          </a:prstGeom>
        </p:spPr>
        <p:txBody>
          <a:bodyPr vert="horz" wrap="square" lIns="0" tIns="7366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">
              <a:lnSpc>
                <a:spcPct val="100000"/>
              </a:lnSpc>
              <a:spcBef>
                <a:spcPts val="580"/>
              </a:spcBef>
            </a:pPr>
            <a:endParaRPr lang="it-IT" sz="2800" i="1" spc="-240" dirty="0">
              <a:solidFill>
                <a:srgbClr val="D60A4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3810">
              <a:lnSpc>
                <a:spcPct val="100000"/>
              </a:lnSpc>
              <a:spcBef>
                <a:spcPts val="580"/>
              </a:spcBef>
            </a:pPr>
            <a:r>
              <a:rPr lang="it-IT" sz="2500" i="1" spc="-240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</a:t>
            </a:r>
            <a:r>
              <a:rPr lang="it-IT" sz="2500" i="1" spc="-2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</a:t>
            </a:r>
            <a:r>
              <a:rPr lang="it-IT" sz="2500" i="1" spc="-21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</a:t>
            </a:r>
            <a:r>
              <a:rPr lang="it-IT" sz="2500" i="1" spc="-17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il</a:t>
            </a:r>
            <a:r>
              <a:rPr lang="it-IT" sz="2500" i="1" spc="-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</a:t>
            </a:r>
            <a:r>
              <a:rPr lang="it-IT" sz="2500" i="1" spc="-30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it-IT" sz="2500" i="1" spc="-229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</a:t>
            </a:r>
            <a:r>
              <a:rPr lang="it-IT" sz="2500" i="1" spc="-17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li</a:t>
            </a:r>
            <a:r>
              <a:rPr lang="it-IT" sz="2500" i="1" spc="-240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</a:t>
            </a:r>
            <a:r>
              <a:rPr lang="it-IT" sz="2500" i="1" spc="-2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</a:t>
            </a:r>
            <a:r>
              <a:rPr lang="it-IT" sz="2500" i="1" spc="-21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</a:t>
            </a:r>
            <a:r>
              <a:rPr lang="it-IT" sz="2500" i="1" spc="-8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</a:t>
            </a:r>
          </a:p>
          <a:p>
            <a:pPr marL="3810" algn="just">
              <a:lnSpc>
                <a:spcPct val="100000"/>
              </a:lnSpc>
              <a:spcBef>
                <a:spcPts val="480"/>
              </a:spcBef>
            </a:pPr>
            <a:r>
              <a:rPr lang="it-IT" sz="2500" spc="-10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dal 6 agosto 2021 per accedere ai tavoli al chiuso di questo locale è necessario avere  il </a:t>
            </a:r>
            <a:r>
              <a:rPr lang="it-IT" sz="2500" i="1" spc="-105" dirty="0">
                <a:solidFill>
                  <a:srgbClr val="D60A4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green pass </a:t>
            </a:r>
            <a:endParaRPr lang="it-IT" sz="2500" i="1" spc="-210" dirty="0">
              <a:solidFill>
                <a:srgbClr val="D60A4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3FC6E2-1A81-4822-B0E7-82ACBC45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29" y="105443"/>
            <a:ext cx="1282046" cy="825725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D71AB4D7-879C-4AC4-BF38-CC69FDC66FB7}"/>
              </a:ext>
            </a:extLst>
          </p:cNvPr>
          <p:cNvSpPr txBox="1"/>
          <p:nvPr/>
        </p:nvSpPr>
        <p:spPr>
          <a:xfrm>
            <a:off x="73776" y="2601186"/>
            <a:ext cx="909835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All’ingresso mostra 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il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QR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Code</a:t>
            </a:r>
            <a:r>
              <a:rPr lang="it-IT" b="1" spc="-5" dirty="0">
                <a:solidFill>
                  <a:srgbClr val="FFFFFF"/>
                </a:solidFill>
                <a:latin typeface="Open Sans"/>
                <a:cs typeface="Open Sans"/>
              </a:rPr>
              <a:t> digitale o cartaceo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apposto sulla tua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Open Sans"/>
                <a:cs typeface="Open Sans"/>
              </a:rPr>
              <a:t>certificazione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Open Sans"/>
                <a:cs typeface="Open Sans"/>
              </a:rPr>
              <a:t>verde</a:t>
            </a:r>
            <a:r>
              <a:rPr lang="it-IT" b="1" spc="-5" dirty="0">
                <a:solidFill>
                  <a:srgbClr val="FFFFFF"/>
                </a:solidFill>
                <a:latin typeface="Open Sans"/>
                <a:cs typeface="Open Sans"/>
              </a:rPr>
              <a:t>*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lang="it-IT" dirty="0">
              <a:latin typeface="Open Sans"/>
              <a:cs typeface="Open Sans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La validità della certificazione sarà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comprovata tramite l’App “VerificaC19”</a:t>
            </a:r>
            <a:endParaRPr dirty="0">
              <a:latin typeface="Open Sans"/>
              <a:cs typeface="Open Sans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spc="-5" dirty="0" err="1">
                <a:solidFill>
                  <a:srgbClr val="FFFFFF"/>
                </a:solidFill>
                <a:latin typeface="Open Sans"/>
                <a:cs typeface="Open Sans"/>
              </a:rPr>
              <a:t>Nell'attesa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, ricorda di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mantenere sempre 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 distanziamento interpersonale di</a:t>
            </a:r>
            <a:r>
              <a:rPr b="1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1" spc="-5" dirty="0">
                <a:solidFill>
                  <a:srgbClr val="FFFFFF"/>
                </a:solidFill>
                <a:latin typeface="Open Sans"/>
                <a:cs typeface="Open Sans"/>
              </a:rPr>
              <a:t>un metro</a:t>
            </a:r>
            <a:endParaRPr lang="it-IT" b="1" spc="-5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marL="180975" indent="-1682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b="1" spc="-5" dirty="0">
                <a:solidFill>
                  <a:srgbClr val="FFFFFF"/>
                </a:solidFill>
                <a:latin typeface="Open Sans"/>
                <a:cs typeface="Open Sans"/>
              </a:rPr>
              <a:t>Per i bambini sotto i 12 anni non è previsto l’obbligo del </a:t>
            </a:r>
            <a:r>
              <a:rPr lang="it-IT" b="1" i="1" spc="-5" dirty="0">
                <a:solidFill>
                  <a:srgbClr val="FFFFFF"/>
                </a:solidFill>
                <a:latin typeface="Open Sans"/>
                <a:cs typeface="Open Sans"/>
              </a:rPr>
              <a:t>green pass </a:t>
            </a:r>
            <a:endParaRPr i="1" dirty="0">
              <a:latin typeface="Open Sans"/>
              <a:cs typeface="Open Sans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D221931-0259-4D85-A4BD-94C51E0A8E43}"/>
              </a:ext>
            </a:extLst>
          </p:cNvPr>
          <p:cNvSpPr txBox="1"/>
          <p:nvPr/>
        </p:nvSpPr>
        <p:spPr>
          <a:xfrm>
            <a:off x="2317856" y="5801837"/>
            <a:ext cx="446048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900" b="1" i="1" spc="-5" dirty="0">
                <a:solidFill>
                  <a:srgbClr val="FFFFFF"/>
                </a:solidFill>
                <a:latin typeface="Open Sans"/>
                <a:cs typeface="Open Sans"/>
              </a:rPr>
              <a:t>Grazie</a:t>
            </a:r>
            <a:r>
              <a:rPr sz="1900" b="1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00" b="1" i="1" spc="-5" dirty="0">
                <a:solidFill>
                  <a:srgbClr val="FFFFFF"/>
                </a:solidFill>
                <a:latin typeface="Open Sans"/>
                <a:cs typeface="Open Sans"/>
              </a:rPr>
              <a:t>per</a:t>
            </a:r>
            <a:r>
              <a:rPr sz="1900" b="1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00" b="1" i="1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900" b="1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00" b="1" i="1" spc="-5" dirty="0">
                <a:solidFill>
                  <a:srgbClr val="FFFFFF"/>
                </a:solidFill>
                <a:latin typeface="Open Sans"/>
                <a:cs typeface="Open Sans"/>
              </a:rPr>
              <a:t>collaborazione</a:t>
            </a:r>
            <a:endParaRPr sz="1900" i="1" dirty="0">
              <a:latin typeface="Open Sans"/>
              <a:cs typeface="Open San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27ED51-A845-4725-A25D-106931FFD56F}"/>
              </a:ext>
            </a:extLst>
          </p:cNvPr>
          <p:cNvSpPr txBox="1"/>
          <p:nvPr/>
        </p:nvSpPr>
        <p:spPr>
          <a:xfrm>
            <a:off x="1672684" y="4839629"/>
            <a:ext cx="562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- D.L. n. 105 del 23 luglio 2021 e DPCM 17 giugno 2021 -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39FE7F-5691-4F77-A972-2A5A87C632D0}"/>
              </a:ext>
            </a:extLst>
          </p:cNvPr>
          <p:cNvSpPr txBox="1"/>
          <p:nvPr/>
        </p:nvSpPr>
        <p:spPr>
          <a:xfrm>
            <a:off x="1590085" y="6510002"/>
            <a:ext cx="70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* il personale incaricato potrà chiederti di esibire anche un </a:t>
            </a:r>
            <a:r>
              <a:rPr lang="it-IT" sz="1400">
                <a:solidFill>
                  <a:schemeClr val="bg1"/>
                </a:solidFill>
              </a:rPr>
              <a:t>documento di identità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AAF8F4-5ED5-459C-8A1A-2BE409AC1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502">
            <a:off x="-326692" y="4736596"/>
            <a:ext cx="2336902" cy="169191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9A7691E-0C21-4577-8257-E31F8115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5990">
            <a:off x="6853983" y="4826483"/>
            <a:ext cx="2075439" cy="1502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922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107</Words>
  <Application>Microsoft Office PowerPoint</Application>
  <PresentationFormat>Presentazione su schermo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Morandotti</dc:creator>
  <cp:lastModifiedBy>Cucchiaroni Lorella - Confcommercio Umbria</cp:lastModifiedBy>
  <cp:revision>20</cp:revision>
  <cp:lastPrinted>2021-07-26T11:09:41Z</cp:lastPrinted>
  <dcterms:created xsi:type="dcterms:W3CDTF">2021-07-21T15:07:19Z</dcterms:created>
  <dcterms:modified xsi:type="dcterms:W3CDTF">2021-07-27T07:52:59Z</dcterms:modified>
</cp:coreProperties>
</file>